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embeddedFontLst>
    <p:embeddedFont>
      <p:font typeface="Robo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Yicheng Hao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Roboto-italic.fntdata"/><Relationship Id="rId30" Type="http://schemas.openxmlformats.org/officeDocument/2006/relationships/font" Target="fonts/Roboto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Robo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9-04-28T21:36:08.103">
    <p:pos x="2952" y="102"/>
    <p:text>https://drive.google.com/file/d/1wJNlcSFc2ZgJrnkSfh77jRUY60mfzNP4/view?usp=sharing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8e4d6ce1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8e4d6ce1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menu -&gt; Song selection -&gt; difficulty selection -&gt; Play -&gt; Main menu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8e4d6ce1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8e4d6ce1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SFML: Portability allows it to be used on multiple OS’s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8e4d6ce1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8e4d6ce1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8e4d6ce1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8e4d6ce1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Yicheng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8e4d6ce1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8e4d6ce1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Yicheng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8e4d6ce1a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8e4d6ce1a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Gabe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8e4d6ce1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8e4d6ce1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Gabe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58e4d6ce1a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58e4d6ce1a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Gabe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58e4d6ce1a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58e4d6ce1a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Gabe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8e4d6ce1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8e4d6ce1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Ryan: UI updating, windows port, scrolling songs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Kienan: Light bar on Linux, difficulty selection, windows port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8e4d6ce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8e4d6ce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58e4d6ce1a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58e4d6ce1a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13893c1a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13893c1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13893c29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513893c29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Yicheng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8e4d6ce1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8e4d6ce1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Ryan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8e4d6ce1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8e4d6ce1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8e4d6ce1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8e4d6ce1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8e4d6ce1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8e4d6ce1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Grant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8e4d6ce1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8e4d6ce1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8e4d6ce1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8e4d6ce1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e4d6ce1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58e4d6ce1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Sam. Consistent Performance: Stable refresh rate at full monitor resolution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sddec19-12.sd.ece.iastate.edu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168lvj32uWFCtjpB_PAYywZUunr44sLJG/view" TargetMode="External"/><Relationship Id="rId4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omments" Target="../comments/comment1.xml"/><Relationship Id="rId4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Campanile Carillon Model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715950"/>
            <a:ext cx="8222100" cy="18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hlinkClick r:id="rId3"/>
              </a:rPr>
              <a:t>http://sddec19-12.sd.ece.iastate.edu/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Tin-Shi Tam &amp; Dr. Gary Tuttle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600"/>
              <a:t>Gabriel Stackhouse, Ryan Roltgen, Kienan Otto, Yicheng Hao, Grant Mullen, Sam Habel</a:t>
            </a:r>
            <a:endParaRPr sz="1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Decomposition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4572000" y="1017800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User will choose “Play” then pick a song and difficulty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When the song is playing notes will start falling, which line up with the batons on the carillon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When a note reaches the bottom a light on the LED bar will light up above the baton that needs to be played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When the song ends the program goes back to the main menu</a:t>
            </a:r>
            <a:endParaRPr sz="1600"/>
          </a:p>
        </p:txBody>
      </p:sp>
      <p:sp>
        <p:nvSpPr>
          <p:cNvPr id="152" name="Google Shape;152;p22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3" name="Google Shape;15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83175"/>
            <a:ext cx="4267200" cy="336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Design</a:t>
            </a:r>
            <a:endParaRPr/>
          </a:p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Program runs via a Windows PC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Connected to an Arduino, which controls the LED light bar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Runs entirely in C++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the SFML graphics library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Minimalist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Simple to use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Portability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</a:t>
            </a:r>
            <a:r>
              <a:rPr lang="en"/>
              <a:t>attery solution which powers the monitor, computer, and components</a:t>
            </a:r>
            <a:endParaRPr/>
          </a:p>
        </p:txBody>
      </p:sp>
      <p:sp>
        <p:nvSpPr>
          <p:cNvPr id="160" name="Google Shape;160;p23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Interface</a:t>
            </a:r>
            <a:endParaRPr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Readability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Simplicity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Responsiveness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1C232"/>
              </a:solidFill>
            </a:endParaRPr>
          </a:p>
        </p:txBody>
      </p:sp>
      <p:sp>
        <p:nvSpPr>
          <p:cNvPr id="167" name="Google Shape;167;p24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8" name="Google Shape;168;p24" title="20190426_10450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2100" y="796200"/>
            <a:ext cx="4734792" cy="355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Hardware/Software Platforms</a:t>
            </a:r>
            <a:endParaRPr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Hardware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Ultra-wide daylight monitor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LED light bar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Custom Arduino(PCB)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12V lead-acid battery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300W 10-15V inverter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12V battery level indicator(PCB)</a:t>
            </a:r>
            <a:endParaRPr sz="1800"/>
          </a:p>
        </p:txBody>
      </p:sp>
      <p:sp>
        <p:nvSpPr>
          <p:cNvPr id="175" name="Google Shape;175;p25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6" name="Google Shape;176;p25"/>
          <p:cNvSpPr txBox="1"/>
          <p:nvPr/>
        </p:nvSpPr>
        <p:spPr>
          <a:xfrm>
            <a:off x="4596075" y="1219450"/>
            <a:ext cx="4236300" cy="3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"/>
              <a:buChar char="●"/>
            </a:pPr>
            <a:r>
              <a:rPr lang="en" sz="24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Software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Windows 10 computer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Visual Studio with C++ 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SFML graphics library</a:t>
            </a:r>
            <a:endParaRPr sz="18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○"/>
            </a:pPr>
            <a:r>
              <a:rPr lang="en"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Library for reading MIDI files</a:t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 Testing</a:t>
            </a:r>
            <a:endParaRPr/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LED brightness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Test power reaching from laptop to Arduino to LEDs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Monitor brightness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Test in multiple </a:t>
            </a:r>
            <a:r>
              <a:rPr lang="en" sz="1800"/>
              <a:t>environments to ensure clarity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Power E</a:t>
            </a:r>
            <a:r>
              <a:rPr lang="en" sz="2400"/>
              <a:t>fficiency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Test the power drop between the battery and the hardware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Battery Life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Test the battery life during all systems running</a:t>
            </a:r>
            <a:endParaRPr sz="1800"/>
          </a:p>
        </p:txBody>
      </p:sp>
      <p:sp>
        <p:nvSpPr>
          <p:cNvPr id="183" name="Google Shape;183;p26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Testing</a:t>
            </a:r>
            <a:endParaRPr/>
          </a:p>
        </p:txBody>
      </p:sp>
      <p:sp>
        <p:nvSpPr>
          <p:cNvPr id="189" name="Google Shape;189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Stress Tests for the Computer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</a:t>
            </a:r>
            <a:r>
              <a:rPr lang="en"/>
              <a:t>MIDI files with large amounts of notes to see any performance loss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Reliability Tests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Test </a:t>
            </a:r>
            <a:r>
              <a:rPr lang="en"/>
              <a:t>how many songs can be run without crashing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Multiple Songs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 </a:t>
            </a:r>
            <a:r>
              <a:rPr lang="en"/>
              <a:t>multiple songs to the list of playable songs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Different Difficulties</a:t>
            </a:r>
            <a:endParaRPr sz="2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changing the difficulty to super slow or fast speeds break 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Does tutorial always transition to menu following the last note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7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Risks &amp; Mitigation</a:t>
            </a:r>
            <a:endParaRPr/>
          </a:p>
        </p:txBody>
      </p:sp>
      <p:sp>
        <p:nvSpPr>
          <p:cNvPr id="196" name="Google Shape;196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Battery temperature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Create a temperature monitoring system and shutdown system if unsafe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Include adequate cooling systems around heat-generating equipment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will be moved around often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Ensure weight is manageable 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Modify any </a:t>
            </a:r>
            <a:r>
              <a:rPr lang="en" sz="1600"/>
              <a:t>external</a:t>
            </a:r>
            <a:r>
              <a:rPr lang="en" sz="1600"/>
              <a:t> equipment to remove sharp edges or hazards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Isolate and secure any wires to prevent them from unplanned contact or dislocation during movement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Potential Problems with Unusual Monitor Resolution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Thoroughly test program at target resolution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Ensure functionality before monitor arrives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8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Prototypes</a:t>
            </a:r>
            <a:endParaRPr/>
          </a:p>
        </p:txBody>
      </p:sp>
      <p:sp>
        <p:nvSpPr>
          <p:cNvPr id="203" name="Google Shape;203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Original version </a:t>
            </a:r>
            <a:r>
              <a:rPr lang="en"/>
              <a:t>inherited</a:t>
            </a:r>
            <a:r>
              <a:rPr lang="en"/>
              <a:t> from sddec18-01 designed to run on Raspberry Pi </a:t>
            </a:r>
            <a:endParaRPr/>
          </a:p>
        </p:txBody>
      </p:sp>
      <p:sp>
        <p:nvSpPr>
          <p:cNvPr id="204" name="Google Shape;204;p29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5" name="Google Shape;20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0675" y="1120202"/>
            <a:ext cx="6662651" cy="194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Status</a:t>
            </a:r>
            <a:endParaRPr/>
          </a:p>
        </p:txBody>
      </p:sp>
      <p:sp>
        <p:nvSpPr>
          <p:cNvPr id="211" name="Google Shape;211;p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Countless </a:t>
            </a:r>
            <a:r>
              <a:rPr lang="en" sz="2000"/>
              <a:t>bug fixes made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Program wasn’t playing songs properly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Light bar fixes implemented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Considerably more stable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Program has been </a:t>
            </a:r>
            <a:r>
              <a:rPr lang="en" sz="2000"/>
              <a:t>completely</a:t>
            </a:r>
            <a:r>
              <a:rPr lang="en" sz="2000"/>
              <a:t> ported to Windows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Difficulty options have been added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Light bar functionality working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Updated UI for higher accessibility and visual appeal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Battery solution design complete</a:t>
            </a:r>
            <a:endParaRPr sz="2000"/>
          </a:p>
        </p:txBody>
      </p:sp>
      <p:sp>
        <p:nvSpPr>
          <p:cNvPr id="212" name="Google Shape;212;p30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Contributions of Members</a:t>
            </a:r>
            <a:endParaRPr/>
          </a:p>
        </p:txBody>
      </p:sp>
      <p:sp>
        <p:nvSpPr>
          <p:cNvPr id="218" name="Google Shape;218;p31"/>
          <p:cNvSpPr txBox="1"/>
          <p:nvPr>
            <p:ph idx="1" type="body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Software</a:t>
            </a:r>
            <a:endParaRPr sz="30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Ryan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Gabe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Kienan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Sam</a:t>
            </a:r>
            <a:endParaRPr sz="2400"/>
          </a:p>
        </p:txBody>
      </p:sp>
      <p:sp>
        <p:nvSpPr>
          <p:cNvPr id="219" name="Google Shape;219;p31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0" name="Google Shape;220;p31"/>
          <p:cNvSpPr txBox="1"/>
          <p:nvPr>
            <p:ph idx="1" type="body"/>
          </p:nvPr>
        </p:nvSpPr>
        <p:spPr>
          <a:xfrm>
            <a:off x="4572000" y="1252400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Hardware</a:t>
            </a:r>
            <a:endParaRPr sz="30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Yicheng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Grant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campanile is a defining symbol of Iowa State University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many people get to hear or play the bells on an actual carillon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Mobile Campanile Carillon is being constructed to allow anyone to have the experience of playing a carillon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tutorial will be made to help others play the carillon even if they are unfamiliar with the instrument</a:t>
            </a:r>
            <a:endParaRPr/>
          </a:p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Plan</a:t>
            </a:r>
            <a:endParaRPr/>
          </a:p>
        </p:txBody>
      </p:sp>
      <p:sp>
        <p:nvSpPr>
          <p:cNvPr id="226" name="Google Shape;226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Implement sheet music mode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Bring more stability to the light bar implementation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Add more visually-pleasing graphical assets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Implement battery system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Begin work on Info Station</a:t>
            </a:r>
            <a:endParaRPr sz="2200"/>
          </a:p>
        </p:txBody>
      </p:sp>
      <p:sp>
        <p:nvSpPr>
          <p:cNvPr id="227" name="Google Shape;227;p32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/>
          <p:nvPr>
            <p:ph type="title"/>
          </p:nvPr>
        </p:nvSpPr>
        <p:spPr>
          <a:xfrm>
            <a:off x="1314450" y="1524000"/>
            <a:ext cx="4848300" cy="8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Questions?</a:t>
            </a:r>
            <a:endParaRPr sz="4800"/>
          </a:p>
        </p:txBody>
      </p:sp>
      <p:sp>
        <p:nvSpPr>
          <p:cNvPr id="233" name="Google Shape;233;p33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System</a:t>
            </a:r>
            <a:endParaRPr/>
          </a:p>
        </p:txBody>
      </p:sp>
      <p:sp>
        <p:nvSpPr>
          <p:cNvPr id="239" name="Google Shape;239;p34"/>
          <p:cNvSpPr txBox="1"/>
          <p:nvPr/>
        </p:nvSpPr>
        <p:spPr>
          <a:xfrm>
            <a:off x="457050" y="1296100"/>
            <a:ext cx="3567600" cy="30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Battery: 100Ah 12V Lead-acid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Inverter: Over 85% power </a:t>
            </a:r>
            <a:r>
              <a:rPr lang="en" sz="1800">
                <a:latin typeface="Roboto"/>
                <a:ea typeface="Roboto"/>
                <a:cs typeface="Roboto"/>
                <a:sym typeface="Roboto"/>
              </a:rPr>
              <a:t>efficiency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Power: Less than 130W for all system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working time: 8 hours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Battery Level Indicator and Arduino: Custom made PCB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40" name="Google Shape;240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7200" y="163375"/>
            <a:ext cx="3736375" cy="3557449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4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Conceptual Sketch</a:t>
            </a:r>
            <a:endParaRPr/>
          </a:p>
        </p:txBody>
      </p:sp>
      <p:sp>
        <p:nvSpPr>
          <p:cNvPr id="99" name="Google Shape;99;p15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800" y="1177875"/>
            <a:ext cx="3665508" cy="333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0125" y="1444062"/>
            <a:ext cx="4712174" cy="131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Functional Requirements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Display falling notes onto keys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Light up LEDs corresponding to each key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Operate on battery power for 8 hours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Have an intuitive user interface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Have tempo control difficulty options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Implement different game modes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Allow reading PDF sheet music</a:t>
            </a:r>
            <a:endParaRPr sz="2000"/>
          </a:p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Non-functional Requirements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must be safe for others to use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needs to be reliable and consistent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must fit into the space constraints of the model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should work in many conditions (hot, cold, slight rain)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System should be visually pleasing</a:t>
            </a:r>
            <a:endParaRPr sz="2000"/>
          </a:p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Constraints and Considerations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Continuing</a:t>
            </a:r>
            <a:r>
              <a:rPr lang="en" sz="1600"/>
              <a:t> work from a previous Senior Design group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Working with ME 415 team to integrate the hardware and frame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ME 415 group will change between Spring and Fall semesters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Tight space constraints means placing electronics will be difficult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Waiting on construction of specialized hardware</a:t>
            </a:r>
            <a:endParaRPr sz="1600"/>
          </a:p>
        </p:txBody>
      </p:sp>
      <p:sp>
        <p:nvSpPr>
          <p:cNvPr id="122" name="Google Shape;122;p18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b="19" l="0" r="0" t="29"/>
          <a:stretch/>
        </p:blipFill>
        <p:spPr>
          <a:xfrm>
            <a:off x="4707000" y="1229875"/>
            <a:ext cx="4267202" cy="26190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Market Survey</a:t>
            </a:r>
            <a:endParaRPr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311700" y="1229875"/>
            <a:ext cx="4260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fourteen total mobile carillons in the world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two other mobile carillons in the United States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other mobile carillons in existence have a tutorial element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Iowa State branded mobile carillon will be a significant point of interest and eye-catching object at various events</a:t>
            </a:r>
            <a:endParaRPr/>
          </a:p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1139" y="410000"/>
            <a:ext cx="3896312" cy="333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 and Cost Estimate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Widescreen outdoor monitor ≅ $1200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Current computer ≅ $200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Possible upgrade ≅ $400</a:t>
            </a:r>
            <a:endParaRPr sz="18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Battery Solution ≅ $350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Control Method ≅ $50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Miscellaneous Electronics &lt; $100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Total ≅ $2300</a:t>
            </a:r>
            <a:endParaRPr b="1" sz="2200"/>
          </a:p>
        </p:txBody>
      </p:sp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Milestones &amp; Schedule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Windows Port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Rewrite software to run on Windows 10 instead of Linux Mint - April 19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Functional tutorial mode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Able to add additional songs - March 7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Achieve consistent performance - March 27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Add difficulty levels - April 14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UI overhaul - April 21</a:t>
            </a:r>
            <a:endParaRPr sz="18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Power System</a:t>
            </a:r>
            <a:endParaRPr sz="24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Prototype the battery indicator design - April 11</a:t>
            </a:r>
            <a:endParaRPr sz="1800"/>
          </a:p>
        </p:txBody>
      </p:sp>
      <p:sp>
        <p:nvSpPr>
          <p:cNvPr id="145" name="Google Shape;145;p21"/>
          <p:cNvSpPr txBox="1"/>
          <p:nvPr>
            <p:ph idx="12" type="sldNum"/>
          </p:nvPr>
        </p:nvSpPr>
        <p:spPr>
          <a:xfrm>
            <a:off x="6312200" y="4826000"/>
            <a:ext cx="2861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sddec19-12     Campanile Carillon Model    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980000"/>
      </a:dk1>
      <a:lt1>
        <a:srgbClr val="FFFFFF"/>
      </a:lt1>
      <a:dk2>
        <a:srgbClr val="434343"/>
      </a:dk2>
      <a:lt2>
        <a:srgbClr val="999999"/>
      </a:lt2>
      <a:accent1>
        <a:srgbClr val="A61C00"/>
      </a:accent1>
      <a:accent2>
        <a:srgbClr val="CC0000"/>
      </a:accent2>
      <a:accent3>
        <a:srgbClr val="F1C232"/>
      </a:accent3>
      <a:accent4>
        <a:srgbClr val="F1C232"/>
      </a:accent4>
      <a:accent5>
        <a:srgbClr val="FFD966"/>
      </a:accent5>
      <a:accent6>
        <a:srgbClr val="FF0000"/>
      </a:accent6>
      <a:hlink>
        <a:srgbClr val="FFE599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